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3" r:id="rId9"/>
    <p:sldId id="264" r:id="rId1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291B7D-A104-99D7-0B32-1C40E66E2FD2}" v="3" dt="2023-06-07T08:21:19.3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76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ss Baird" userId="S::gw20bairdsharon1@glow.sch.uk::fe2c3e61-657d-435c-8cad-cb759ad3f585" providerId="AD" clId="Web-{36291B7D-A104-99D7-0B32-1C40E66E2FD2}"/>
    <pc:docChg chg="modSld">
      <pc:chgData name="Miss Baird" userId="S::gw20bairdsharon1@glow.sch.uk::fe2c3e61-657d-435c-8cad-cb759ad3f585" providerId="AD" clId="Web-{36291B7D-A104-99D7-0B32-1C40E66E2FD2}" dt="2023-06-07T08:21:19.313" v="2"/>
      <pc:docMkLst>
        <pc:docMk/>
      </pc:docMkLst>
      <pc:sldChg chg="modSp">
        <pc:chgData name="Miss Baird" userId="S::gw20bairdsharon1@glow.sch.uk::fe2c3e61-657d-435c-8cad-cb759ad3f585" providerId="AD" clId="Web-{36291B7D-A104-99D7-0B32-1C40E66E2FD2}" dt="2023-06-07T08:21:09.922" v="1" actId="1076"/>
        <pc:sldMkLst>
          <pc:docMk/>
          <pc:sldMk cId="0" sldId="260"/>
        </pc:sldMkLst>
        <pc:spChg chg="mod">
          <ac:chgData name="Miss Baird" userId="S::gw20bairdsharon1@glow.sch.uk::fe2c3e61-657d-435c-8cad-cb759ad3f585" providerId="AD" clId="Web-{36291B7D-A104-99D7-0B32-1C40E66E2FD2}" dt="2023-06-07T08:21:06.438" v="0" actId="1076"/>
          <ac:spMkLst>
            <pc:docMk/>
            <pc:sldMk cId="0" sldId="260"/>
            <ac:spMk id="67" creationId="{00000000-0000-0000-0000-000000000000}"/>
          </ac:spMkLst>
        </pc:spChg>
        <pc:spChg chg="mod">
          <ac:chgData name="Miss Baird" userId="S::gw20bairdsharon1@glow.sch.uk::fe2c3e61-657d-435c-8cad-cb759ad3f585" providerId="AD" clId="Web-{36291B7D-A104-99D7-0B32-1C40E66E2FD2}" dt="2023-06-07T08:21:09.922" v="1" actId="1076"/>
          <ac:spMkLst>
            <pc:docMk/>
            <pc:sldMk cId="0" sldId="260"/>
            <ac:spMk id="68" creationId="{00000000-0000-0000-0000-000000000000}"/>
          </ac:spMkLst>
        </pc:spChg>
      </pc:sldChg>
      <pc:sldChg chg="delSp">
        <pc:chgData name="Miss Baird" userId="S::gw20bairdsharon1@glow.sch.uk::fe2c3e61-657d-435c-8cad-cb759ad3f585" providerId="AD" clId="Web-{36291B7D-A104-99D7-0B32-1C40E66E2FD2}" dt="2023-06-07T08:21:19.313" v="2"/>
        <pc:sldMkLst>
          <pc:docMk/>
          <pc:sldMk cId="0" sldId="261"/>
        </pc:sldMkLst>
        <pc:picChg chg="del">
          <ac:chgData name="Miss Baird" userId="S::gw20bairdsharon1@glow.sch.uk::fe2c3e61-657d-435c-8cad-cb759ad3f585" providerId="AD" clId="Web-{36291B7D-A104-99D7-0B32-1C40E66E2FD2}" dt="2023-06-07T08:21:19.313" v="2"/>
          <ac:picMkLst>
            <pc:docMk/>
            <pc:sldMk cId="0" sldId="261"/>
            <ac:picMk id="83" creationId="{00000000-0000-0000-0000-000000000000}"/>
          </ac:picMkLst>
        </pc:picChg>
      </pc:sldChg>
    </pc:docChg>
  </pc:docChgLst>
</pc:chgInfo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" name="Google Shape;7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n"/>
          <p:cNvSpPr txBox="1">
            <a:spLocks noGrp="1"/>
          </p:cNvSpPr>
          <p:nvPr>
            <p:ph type="sldNum" idx="4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30" name="Google Shape;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Google Shape;39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7" name="Google Shape;4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54" name="Google Shape;5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5" name="Google Shape;55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63" name="Google Shape;6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4" name="Google Shape;6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>
          <a:extLst>
            <a:ext uri="{FF2B5EF4-FFF2-40B4-BE49-F238E27FC236}">
              <a16:creationId xmlns:a16="http://schemas.microsoft.com/office/drawing/2014/main" id="{8055FD7C-9166-6739-FECF-B5BE93D01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:notes">
            <a:extLst>
              <a:ext uri="{FF2B5EF4-FFF2-40B4-BE49-F238E27FC236}">
                <a16:creationId xmlns:a16="http://schemas.microsoft.com/office/drawing/2014/main" id="{C141D8B0-98D7-FE47-0F5A-3F3D8C94C0C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63" name="Google Shape;63;p5:notes">
            <a:extLst>
              <a:ext uri="{FF2B5EF4-FFF2-40B4-BE49-F238E27FC236}">
                <a16:creationId xmlns:a16="http://schemas.microsoft.com/office/drawing/2014/main" id="{39CBA66F-E4E9-9DC0-B926-91B30A23F6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4" name="Google Shape;64;p5:notes">
            <a:extLst>
              <a:ext uri="{FF2B5EF4-FFF2-40B4-BE49-F238E27FC236}">
                <a16:creationId xmlns:a16="http://schemas.microsoft.com/office/drawing/2014/main" id="{4E95553D-6019-F7A1-2B9F-85E8A1E7A2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7888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77" name="Google Shape;7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78" name="Google Shape;78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94" name="Google Shape;9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95" name="Google Shape;95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02" name="Google Shape;1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03" name="Google Shape;103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layout with centered title and subtitle placeholders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Digital Media Basics</a:t>
            </a:r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Still Images Acquisition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Outcome 1 (b)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Identify common file formats utilised for image acquisition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File Formats</a:t>
            </a:r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JPEG – Everyday images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dirty="0"/>
              <a:t>PNG – Logos and icons</a:t>
            </a:r>
            <a:endParaRPr dirty="0"/>
          </a:p>
          <a:p>
            <a:pPr marL="342900" marR="0" lvl="0" indent="-3429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GIF – Animated images</a:t>
            </a:r>
            <a:endParaRPr dirty="0"/>
          </a:p>
          <a:p>
            <a:pPr marL="342900" marR="0" lvl="0" indent="-3429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RAW – Professional format for editing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1397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Image Compression</a:t>
            </a:r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1"/>
          </p:nvPr>
        </p:nvSpPr>
        <p:spPr>
          <a:xfrm>
            <a:off x="685800" y="1676400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Two categories: "lossy" and "lossless." </a:t>
            </a:r>
            <a:endParaRPr/>
          </a:p>
          <a:p>
            <a:pPr marL="342900" marR="0" lvl="0" indent="-1651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Lossless compression ensures that all image information is preserved. 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breaking a file into a smaller form for transmission or storage and then putting it back together</a:t>
            </a:r>
            <a:endParaRPr/>
          </a:p>
          <a:p>
            <a:pPr marL="342900" marR="0" lvl="0" indent="-1651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Lossy compression, creates smaller file sizes than lossless, by discarding unnecessary bits of information.</a:t>
            </a:r>
            <a:endParaRPr/>
          </a:p>
          <a:p>
            <a:pPr marL="342900" marR="0" lvl="0" indent="-1651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1651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Compression</a:t>
            </a:r>
            <a:endParaRPr/>
          </a:p>
        </p:txBody>
      </p:sp>
      <p:pic>
        <p:nvPicPr>
          <p:cNvPr id="2" name="compression">
            <a:hlinkClick r:id="" action="ppaction://media"/>
            <a:extLst>
              <a:ext uri="{FF2B5EF4-FFF2-40B4-BE49-F238E27FC236}">
                <a16:creationId xmlns:a16="http://schemas.microsoft.com/office/drawing/2014/main" id="{00D12193-50FA-B832-A61B-1EB9028E44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7402" y="1600577"/>
            <a:ext cx="8669196" cy="48764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21105" y="265376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JPEG</a:t>
            </a:r>
            <a:b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(Joint Photo Experts Group)</a:t>
            </a:r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1"/>
          </p:nvPr>
        </p:nvSpPr>
        <p:spPr>
          <a:xfrm>
            <a:off x="466026" y="1511055"/>
            <a:ext cx="8382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Standard format for storing images in digital cameras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Supported by common web browsers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Lossy compression - some image data discarded)</a:t>
            </a:r>
            <a:endParaRPr sz="32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1397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419100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10200" y="4191000"/>
            <a:ext cx="2209800" cy="22098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8"/>
          <p:cNvSpPr txBox="1"/>
          <p:nvPr/>
        </p:nvSpPr>
        <p:spPr>
          <a:xfrm>
            <a:off x="5410200" y="6400800"/>
            <a:ext cx="2438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size :1.14Kb</a:t>
            </a:r>
            <a:endParaRPr/>
          </a:p>
        </p:txBody>
      </p:sp>
      <p:sp>
        <p:nvSpPr>
          <p:cNvPr id="72" name="Google Shape;72;p8"/>
          <p:cNvSpPr txBox="1"/>
          <p:nvPr/>
        </p:nvSpPr>
        <p:spPr>
          <a:xfrm>
            <a:off x="1676400" y="6400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size :108.5Kb</a:t>
            </a:r>
            <a:endParaRPr/>
          </a:p>
        </p:txBody>
      </p:sp>
      <p:sp>
        <p:nvSpPr>
          <p:cNvPr id="73" name="Google Shape;73;p8"/>
          <p:cNvSpPr txBox="1"/>
          <p:nvPr/>
        </p:nvSpPr>
        <p:spPr>
          <a:xfrm>
            <a:off x="1066800" y="3733800"/>
            <a:ext cx="3581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Original (uncompressed)</a:t>
            </a:r>
            <a:endParaRPr/>
          </a:p>
        </p:txBody>
      </p:sp>
      <p:sp>
        <p:nvSpPr>
          <p:cNvPr id="74" name="Google Shape;74;p8"/>
          <p:cNvSpPr txBox="1"/>
          <p:nvPr/>
        </p:nvSpPr>
        <p:spPr>
          <a:xfrm>
            <a:off x="5562600" y="3733800"/>
            <a:ext cx="1981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Compressed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5">
          <a:extLst>
            <a:ext uri="{FF2B5EF4-FFF2-40B4-BE49-F238E27FC236}">
              <a16:creationId xmlns:a16="http://schemas.microsoft.com/office/drawing/2014/main" id="{CF2BC688-3002-0C11-48E6-17D951085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>
            <a:extLst>
              <a:ext uri="{FF2B5EF4-FFF2-40B4-BE49-F238E27FC236}">
                <a16:creationId xmlns:a16="http://schemas.microsoft.com/office/drawing/2014/main" id="{370A65CF-E548-0DC5-C8DE-05186913025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/>
          </a:p>
        </p:txBody>
      </p:sp>
      <p:sp>
        <p:nvSpPr>
          <p:cNvPr id="67" name="Google Shape;67;p8">
            <a:extLst>
              <a:ext uri="{FF2B5EF4-FFF2-40B4-BE49-F238E27FC236}">
                <a16:creationId xmlns:a16="http://schemas.microsoft.com/office/drawing/2014/main" id="{72FD0557-F156-99D5-D2CE-382C381665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1105" y="265376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PNG</a:t>
            </a:r>
            <a:br>
              <a:rPr lang="en-US" sz="4400" b="0" i="0" u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4400" b="0" i="0" u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dirty="0"/>
              <a:t>Portable network graphics</a:t>
            </a:r>
            <a:r>
              <a:rPr lang="en-US" sz="4400" b="0" i="0" u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dirty="0"/>
          </a:p>
        </p:txBody>
      </p:sp>
      <p:sp>
        <p:nvSpPr>
          <p:cNvPr id="68" name="Google Shape;68;p8">
            <a:extLst>
              <a:ext uri="{FF2B5EF4-FFF2-40B4-BE49-F238E27FC236}">
                <a16:creationId xmlns:a16="http://schemas.microsoft.com/office/drawing/2014/main" id="{360D9479-8CE8-153C-52B6-01CD0F6E36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6026" y="1511055"/>
            <a:ext cx="8382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Standard format for storing images in digital cameras</a:t>
            </a:r>
            <a:endParaRPr dirty="0"/>
          </a:p>
          <a:p>
            <a:pPr marL="342900" marR="0" lvl="0" indent="-3429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Supported by common web browsers</a:t>
            </a:r>
            <a:endParaRPr dirty="0"/>
          </a:p>
          <a:p>
            <a:pPr marL="342900" marR="0" lvl="0" indent="-3429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Lossy compression - some image data discarded)</a:t>
            </a:r>
            <a:endParaRPr sz="3200" b="0" i="0" u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1397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4031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GIF</a:t>
            </a:r>
            <a:b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(Graphical Interchange Format.)</a:t>
            </a:r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685800" y="2362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bitmap graphical format used for web graphics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Limited to 256 colours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Used for line drawing and company logos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Lossless compression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RAW</a:t>
            </a:r>
            <a:endParaRPr/>
          </a:p>
        </p:txBody>
      </p:sp>
      <p:sp>
        <p:nvSpPr>
          <p:cNvPr id="99" name="Google Shape;99;p11"/>
          <p:cNvSpPr txBox="1">
            <a:spLocks noGrp="1"/>
          </p:cNvSpPr>
          <p:nvPr>
            <p:ph type="body" idx="1"/>
          </p:nvPr>
        </p:nvSpPr>
        <p:spPr>
          <a:xfrm>
            <a:off x="685800" y="1676400"/>
            <a:ext cx="77724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purpose of RAW image formats is to save, with minimum loss of information, data obtained from the sensor.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lossless compression (no data is lost)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large file size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need to convert image (JPEG / TIFF)</a:t>
            </a:r>
            <a:endParaRPr/>
          </a:p>
          <a:p>
            <a:pPr marL="742950" marR="0" lvl="1" indent="-13335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processing in the camera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Processing a RAW file may require a special editing program, specific to the camera</a:t>
            </a:r>
            <a:endParaRPr sz="2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1651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2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sz="44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File Formats</a:t>
            </a:r>
            <a:endParaRPr/>
          </a:p>
        </p:txBody>
      </p:sp>
      <p:pic>
        <p:nvPicPr>
          <p:cNvPr id="2" name="File Formats">
            <a:hlinkClick r:id="" action="ppaction://media"/>
            <a:extLst>
              <a:ext uri="{FF2B5EF4-FFF2-40B4-BE49-F238E27FC236}">
                <a16:creationId xmlns:a16="http://schemas.microsoft.com/office/drawing/2014/main" id="{9A5BFF4D-93C1-D234-F05B-C1D1E340C8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6399" y="1562099"/>
            <a:ext cx="8331201" cy="46863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BBE0E3"/>
      </a:accent4>
      <a:accent5>
        <a:srgbClr val="333399"/>
      </a:accent5>
      <a:accent6>
        <a:srgbClr val="FFFFFF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279</Words>
  <Application>Microsoft Office PowerPoint</Application>
  <PresentationFormat>On-screen Show (4:3)</PresentationFormat>
  <Paragraphs>61</Paragraphs>
  <Slides>9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Blank Presentation</vt:lpstr>
      <vt:lpstr>Digital Media Basics</vt:lpstr>
      <vt:lpstr>File Formats</vt:lpstr>
      <vt:lpstr>Image Compression</vt:lpstr>
      <vt:lpstr>Compression</vt:lpstr>
      <vt:lpstr>JPEG (Joint Photo Experts Group)</vt:lpstr>
      <vt:lpstr>PNG (Portable network graphics)</vt:lpstr>
      <vt:lpstr>GIF  (Graphical Interchange Format.)</vt:lpstr>
      <vt:lpstr>RAW</vt:lpstr>
      <vt:lpstr>File Formats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Media Basics</dc:title>
  <cp:lastModifiedBy>TWang (Bellahouston)</cp:lastModifiedBy>
  <cp:revision>5</cp:revision>
  <dcterms:modified xsi:type="dcterms:W3CDTF">2025-08-29T12:17:37Z</dcterms:modified>
</cp:coreProperties>
</file>